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7"/>
  </p:notesMasterIdLst>
  <p:sldIdLst>
    <p:sldId id="259" r:id="rId3"/>
    <p:sldId id="257" r:id="rId4"/>
    <p:sldId id="258" r:id="rId5"/>
    <p:sldId id="260" r:id="rId6"/>
    <p:sldId id="286" r:id="rId7"/>
    <p:sldId id="267" r:id="rId8"/>
    <p:sldId id="287" r:id="rId9"/>
    <p:sldId id="289" r:id="rId10"/>
    <p:sldId id="290" r:id="rId11"/>
    <p:sldId id="268" r:id="rId12"/>
    <p:sldId id="288" r:id="rId13"/>
    <p:sldId id="273" r:id="rId14"/>
    <p:sldId id="274" r:id="rId15"/>
    <p:sldId id="272" r:id="rId16"/>
    <p:sldId id="266" r:id="rId17"/>
    <p:sldId id="263" r:id="rId18"/>
    <p:sldId id="275" r:id="rId19"/>
    <p:sldId id="285" r:id="rId20"/>
    <p:sldId id="265" r:id="rId21"/>
    <p:sldId id="284" r:id="rId22"/>
    <p:sldId id="261" r:id="rId23"/>
    <p:sldId id="276" r:id="rId24"/>
    <p:sldId id="262" r:id="rId25"/>
    <p:sldId id="28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00EB9C-3738-4695-959E-EC85DB698C60}" type="datetimeFigureOut">
              <a:rPr lang="en-IN" smtClean="0"/>
              <a:t>18-11-2021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2AD317-52AC-45BC-BC05-B8AC67D286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5878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IN" dirty="0"/>
                  <a:t>HOW FEATURES – MFCC</a:t>
                </a:r>
              </a:p>
              <a:p>
                <a:endParaRPr lang="en-IN" dirty="0"/>
              </a:p>
              <a:p>
                <a:r>
                  <a:rPr lang="en-IN" dirty="0"/>
                  <a:t>I will now explain how MFCC are extracted from the cough sound</a:t>
                </a:r>
              </a:p>
              <a:p>
                <a:pPr marL="171450" indent="-171450">
                  <a:buFontTx/>
                  <a:buChar char="-"/>
                </a:pPr>
                <a:r>
                  <a:rPr lang="en-IN" dirty="0"/>
                  <a:t>   Firstly, </a:t>
                </a:r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STFT is applied on the digital signal of cough sound, </a:t>
                </a:r>
              </a:p>
              <a:p>
                <a:pPr marL="285750" indent="-285750">
                  <a:buFontTx/>
                  <a:buChar char="-"/>
                </a:pPr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STFT uses a sliding window function </a:t>
                </a:r>
                <a14:m>
                  <m:oMath xmlns:m="http://schemas.openxmlformats.org/officeDocument/2006/math"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centred at time </a:t>
                </a:r>
                <a14:m>
                  <m:oMath xmlns:m="http://schemas.openxmlformats.org/officeDocument/2006/math"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𝜏</m:t>
                    </m:r>
                  </m:oMath>
                </a14:m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to consecutively perform ‘time localised Fourier transform of the signal </a:t>
                </a:r>
                <a14:m>
                  <m:oMath xmlns:m="http://schemas.openxmlformats.org/officeDocument/2006/math"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The result reveals that the variation of the signal’s frequency content as time evolves.</a:t>
                </a:r>
              </a:p>
              <a:p>
                <a:pPr marL="285750" indent="-285750">
                  <a:buFontTx/>
                  <a:buChar char="-"/>
                </a:pPr>
                <a:endParaRPr lang="en-IN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IN" dirty="0"/>
                  <a:t>HOW FEATURES – MFCC</a:t>
                </a:r>
              </a:p>
              <a:p>
                <a:endParaRPr lang="en-IN" dirty="0"/>
              </a:p>
              <a:p>
                <a:r>
                  <a:rPr lang="en-IN" dirty="0"/>
                  <a:t>I will now explain how MFCC are extracted from the cough sound</a:t>
                </a:r>
              </a:p>
              <a:p>
                <a:pPr marL="171450" indent="-171450">
                  <a:buFontTx/>
                  <a:buChar char="-"/>
                </a:pPr>
                <a:r>
                  <a:rPr lang="en-IN" dirty="0"/>
                  <a:t>   Firstly, </a:t>
                </a:r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STFT is applied on the digital signal of cough sound, </a:t>
                </a:r>
              </a:p>
              <a:p>
                <a:pPr marL="285750" indent="-285750">
                  <a:buFontTx/>
                  <a:buChar char="-"/>
                </a:pPr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STFT uses a sliding window function </a:t>
                </a:r>
                <a:r>
                  <a:rPr lang="en-IN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𝑔(𝑡)</a:t>
                </a:r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centred at time </a:t>
                </a:r>
                <a:r>
                  <a:rPr lang="en-IN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𝜏</a:t>
                </a:r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to consecutively perform ‘time localised Fourier transform of the signal </a:t>
                </a:r>
                <a:r>
                  <a:rPr lang="en-IN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𝑥(𝑡)</a:t>
                </a:r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The result reveals that the variation of the signal’s frequency content as time evolves.</a:t>
                </a:r>
              </a:p>
              <a:p>
                <a:pPr marL="285750" indent="-285750">
                  <a:buFontTx/>
                  <a:buChar char="-"/>
                </a:pPr>
                <a:endParaRPr lang="en-IN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1A28B9-81B1-4457-BC57-23C2E077B72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84861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HOW FEATURES - MFCC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1A28B9-81B1-4457-BC57-23C2E077B72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8486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WHY FEATURES --Now that we have the cough audio signals in digital format we need to identify which features to extract in order to obtain maximum spectral information in the cough. The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1A28B9-81B1-4457-BC57-23C2E077B72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3062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WHY FEATURES --Now that we have the cough audio signals in digital format we need to identify which features to extract in order to obtain maximum spectral information in the cough. The 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1A28B9-81B1-4457-BC57-23C2E077B72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9193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err="1"/>
              <a:t>LitRev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1A28B9-81B1-4457-BC57-23C2E077B72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0090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IN" dirty="0"/>
                  <a:t>HOW FEATURES – MFCC</a:t>
                </a:r>
              </a:p>
              <a:p>
                <a:endParaRPr lang="en-IN" dirty="0"/>
              </a:p>
              <a:p>
                <a:r>
                  <a:rPr lang="en-IN" dirty="0"/>
                  <a:t>I will now explain how MFCC are extracted from the cough sound</a:t>
                </a:r>
              </a:p>
              <a:p>
                <a:pPr marL="171450" indent="-171450">
                  <a:buFontTx/>
                  <a:buChar char="-"/>
                </a:pPr>
                <a:r>
                  <a:rPr lang="en-IN" dirty="0"/>
                  <a:t>   Firstly, </a:t>
                </a:r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STFT is applied on the digital signal of cough sound, </a:t>
                </a:r>
              </a:p>
              <a:p>
                <a:pPr marL="285750" indent="-285750">
                  <a:buFontTx/>
                  <a:buChar char="-"/>
                </a:pPr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STFT uses a sliding window function </a:t>
                </a:r>
                <a14:m>
                  <m:oMath xmlns:m="http://schemas.openxmlformats.org/officeDocument/2006/math"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centred at time </a:t>
                </a:r>
                <a14:m>
                  <m:oMath xmlns:m="http://schemas.openxmlformats.org/officeDocument/2006/math"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𝜏</m:t>
                    </m:r>
                  </m:oMath>
                </a14:m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to consecutively perform ‘time localised Fourier transform of the signal </a:t>
                </a:r>
                <a14:m>
                  <m:oMath xmlns:m="http://schemas.openxmlformats.org/officeDocument/2006/math"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The result reveals that the variation of the signal’s frequency content as time evolves.</a:t>
                </a:r>
              </a:p>
              <a:p>
                <a:pPr marL="285750" indent="-285750">
                  <a:buFontTx/>
                  <a:buChar char="-"/>
                </a:pPr>
                <a:endParaRPr lang="en-IN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IN" dirty="0"/>
                  <a:t>HOW FEATURES – MFCC</a:t>
                </a:r>
              </a:p>
              <a:p>
                <a:endParaRPr lang="en-IN" dirty="0"/>
              </a:p>
              <a:p>
                <a:r>
                  <a:rPr lang="en-IN" dirty="0"/>
                  <a:t>I will now explain how MFCC are extracted from the cough sound</a:t>
                </a:r>
              </a:p>
              <a:p>
                <a:pPr marL="171450" indent="-171450">
                  <a:buFontTx/>
                  <a:buChar char="-"/>
                </a:pPr>
                <a:r>
                  <a:rPr lang="en-IN" dirty="0"/>
                  <a:t>   Firstly, </a:t>
                </a:r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STFT is applied on the digital signal of cough sound, </a:t>
                </a:r>
              </a:p>
              <a:p>
                <a:pPr marL="285750" indent="-285750">
                  <a:buFontTx/>
                  <a:buChar char="-"/>
                </a:pPr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STFT uses a sliding window function </a:t>
                </a:r>
                <a:r>
                  <a:rPr lang="en-IN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𝑔(𝑡)</a:t>
                </a:r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centred at time </a:t>
                </a:r>
                <a:r>
                  <a:rPr lang="en-IN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𝜏</a:t>
                </a:r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to consecutively perform ‘time localised Fourier transform of the signal </a:t>
                </a:r>
                <a:r>
                  <a:rPr lang="en-IN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𝑥(𝑡)</a:t>
                </a:r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The result reveals that the variation of the signal’s frequency content as time evolves.</a:t>
                </a:r>
              </a:p>
              <a:p>
                <a:pPr marL="285750" indent="-285750">
                  <a:buFontTx/>
                  <a:buChar char="-"/>
                </a:pPr>
                <a:endParaRPr lang="en-IN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1A28B9-81B1-4457-BC57-23C2E077B72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0138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First 20 coordinates on X-axis are the required MFCCs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AD317-52AC-45BC-BC05-B8AC67D28691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4220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IN" dirty="0"/>
                  <a:t>HOW FEATURES – MFCC</a:t>
                </a:r>
              </a:p>
              <a:p>
                <a:endParaRPr lang="en-IN" dirty="0"/>
              </a:p>
              <a:p>
                <a:r>
                  <a:rPr lang="en-IN" dirty="0"/>
                  <a:t>I will now explain how MFCC are extracted from the cough sound</a:t>
                </a:r>
              </a:p>
              <a:p>
                <a:pPr marL="171450" indent="-171450">
                  <a:buFontTx/>
                  <a:buChar char="-"/>
                </a:pPr>
                <a:r>
                  <a:rPr lang="en-IN" dirty="0"/>
                  <a:t>   Firstly, </a:t>
                </a:r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STFT is applied on the digital signal of cough sound, </a:t>
                </a:r>
              </a:p>
              <a:p>
                <a:pPr marL="285750" indent="-285750">
                  <a:buFontTx/>
                  <a:buChar char="-"/>
                </a:pPr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STFT uses a sliding window function </a:t>
                </a:r>
                <a14:m>
                  <m:oMath xmlns:m="http://schemas.openxmlformats.org/officeDocument/2006/math"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centred at time </a:t>
                </a:r>
                <a14:m>
                  <m:oMath xmlns:m="http://schemas.openxmlformats.org/officeDocument/2006/math"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𝜏</m:t>
                    </m:r>
                  </m:oMath>
                </a14:m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to consecutively perform ‘time localised Fourier transform of the signal </a:t>
                </a:r>
                <a14:m>
                  <m:oMath xmlns:m="http://schemas.openxmlformats.org/officeDocument/2006/math"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The result reveals that the variation of the signal’s frequency content as time evolves.</a:t>
                </a:r>
              </a:p>
              <a:p>
                <a:pPr marL="285750" indent="-285750">
                  <a:buFontTx/>
                  <a:buChar char="-"/>
                </a:pPr>
                <a:endParaRPr lang="en-IN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IN" dirty="0"/>
                  <a:t>HOW FEATURES – MFCC</a:t>
                </a:r>
              </a:p>
              <a:p>
                <a:endParaRPr lang="en-IN" dirty="0"/>
              </a:p>
              <a:p>
                <a:r>
                  <a:rPr lang="en-IN" dirty="0"/>
                  <a:t>I will now explain how MFCC are extracted from the cough sound</a:t>
                </a:r>
              </a:p>
              <a:p>
                <a:pPr marL="171450" indent="-171450">
                  <a:buFontTx/>
                  <a:buChar char="-"/>
                </a:pPr>
                <a:r>
                  <a:rPr lang="en-IN" dirty="0"/>
                  <a:t>   Firstly, </a:t>
                </a:r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STFT is applied on the digital signal of cough sound, </a:t>
                </a:r>
              </a:p>
              <a:p>
                <a:pPr marL="285750" indent="-285750">
                  <a:buFontTx/>
                  <a:buChar char="-"/>
                </a:pPr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STFT uses a sliding window function </a:t>
                </a:r>
                <a:r>
                  <a:rPr lang="en-IN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𝑔(𝑡)</a:t>
                </a:r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centred at time </a:t>
                </a:r>
                <a:r>
                  <a:rPr lang="en-IN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𝜏</a:t>
                </a:r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to consecutively perform ‘time localised Fourier transform of the signal </a:t>
                </a:r>
                <a:r>
                  <a:rPr lang="en-IN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𝑥(𝑡)</a:t>
                </a:r>
                <a:r>
                  <a:rPr lang="en-IN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The result reveals that the variation of the signal’s frequency content as time evolves.</a:t>
                </a:r>
              </a:p>
              <a:p>
                <a:pPr marL="285750" indent="-285750">
                  <a:buFontTx/>
                  <a:buChar char="-"/>
                </a:pPr>
                <a:endParaRPr lang="en-IN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1A28B9-81B1-4457-BC57-23C2E077B72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8486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1A28B9-81B1-4457-BC57-23C2E077B72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8583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Now that we have the cough audio signals in digital format we need to identify which features to extract in order to obtain maximum information in the cough.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1A28B9-81B1-4457-BC57-23C2E077B72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1049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err="1"/>
              <a:t>LitRev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A28B9-81B1-4457-BC57-23C2E077B729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0090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1A28B9-81B1-4457-BC57-23C2E077B72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8247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7FF77-BFFD-4FD0-A858-E3443EC90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386F63-2787-4A7D-AC76-824D6AA54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E3011-8B9F-4234-B11B-520EA4DBE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95379-36D5-4725-B5B2-672C989C5196}" type="datetimeFigureOut">
              <a:rPr lang="en-IN" smtClean="0"/>
              <a:t>18-11-2021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9904C-B489-4F3A-B47C-E9688D19D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2A7E6-F724-4469-84D5-7100B1A70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D95C-D81A-4599-A9ED-89DE7FF792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1531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7E4F5-1916-4968-A8E4-F14C9053F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2FFA60-4BAC-4E6F-8059-D1F0939CAA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F0FF6-97E0-4AB8-B937-95E5B7A2A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95379-36D5-4725-B5B2-672C989C5196}" type="datetimeFigureOut">
              <a:rPr lang="en-IN" smtClean="0"/>
              <a:t>18-11-2021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6973E-13D7-46C6-AB21-537AF9F3E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8D7F4-BE01-4765-A700-FD8B24AAD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D95C-D81A-4599-A9ED-89DE7FF792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2243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39F3F3-570B-4701-B8F6-6BB7ABFE70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B71CAE-F354-46E8-9B48-D89697E1E4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62F37-FA7D-4D22-81AA-E299A5BF9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95379-36D5-4725-B5B2-672C989C5196}" type="datetimeFigureOut">
              <a:rPr lang="en-IN" smtClean="0"/>
              <a:t>18-11-2021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ADC1B-7A7E-49ED-BD71-2FC750AEA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8EC96-7103-4514-98D0-8D41A86D4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D95C-D81A-4599-A9ED-89DE7FF792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0892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0CAA-CC88-41A9-8C35-025E1C34BFE7}" type="datetimeFigureOut">
              <a:rPr lang="en-IN" smtClean="0"/>
              <a:t>18-11-2021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A1144-E559-445C-AEC7-865AEBFCCAD8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5597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8E0BAA-067D-4BA1-865E-3D7A259F8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0CAA-CC88-41A9-8C35-025E1C34BFE7}" type="datetimeFigureOut">
              <a:rPr lang="en-IN" smtClean="0"/>
              <a:t>18-11-2021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B22F5D-CBF5-41A2-BCD4-F01C4664C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F73017-B621-43A8-A564-6777B1D05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A1144-E559-445C-AEC7-865AEBFCCAD8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B5B5650-F767-485B-9AE1-9E064B3F5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42991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0CAA-CC88-41A9-8C35-025E1C34BFE7}" type="datetimeFigureOut">
              <a:rPr lang="en-IN" smtClean="0"/>
              <a:t>18-11-2021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A1144-E559-445C-AEC7-865AEBFCCAD8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1270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0CAA-CC88-41A9-8C35-025E1C34BFE7}" type="datetimeFigureOut">
              <a:rPr lang="en-IN" smtClean="0"/>
              <a:t>18-11-2021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A1144-E559-445C-AEC7-865AEBFCCA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6946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0CAA-CC88-41A9-8C35-025E1C34BFE7}" type="datetimeFigureOut">
              <a:rPr lang="en-IN" smtClean="0"/>
              <a:t>18-11-2021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A1144-E559-445C-AEC7-865AEBFCCA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5826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0CAA-CC88-41A9-8C35-025E1C34BFE7}" type="datetimeFigureOut">
              <a:rPr lang="en-IN" smtClean="0"/>
              <a:t>18-11-2021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A1144-E559-445C-AEC7-865AEBFCCA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70040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0CAA-CC88-41A9-8C35-025E1C34BFE7}" type="datetimeFigureOut">
              <a:rPr lang="en-IN" smtClean="0"/>
              <a:t>18-11-2021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A1144-E559-445C-AEC7-865AEBFCCA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63047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F090CAA-CC88-41A9-8C35-025E1C34BFE7}" type="datetimeFigureOut">
              <a:rPr lang="en-IN" smtClean="0"/>
              <a:t>18-11-2021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AA1144-E559-445C-AEC7-865AEBFCCA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4847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51C9A-2497-4C95-9FE2-28981065D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1FD67-53F0-4F24-B519-ADBD2A0D6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209BD-70CF-4A02-9069-D192EE47D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95379-36D5-4725-B5B2-672C989C5196}" type="datetimeFigureOut">
              <a:rPr lang="en-IN" smtClean="0"/>
              <a:t>18-11-2021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ED36E-9511-460A-A7FB-E8D324C62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12E66-0346-4702-8743-D5CE9C046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D95C-D81A-4599-A9ED-89DE7FF792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8503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0CAA-CC88-41A9-8C35-025E1C34BFE7}" type="datetimeFigureOut">
              <a:rPr lang="en-IN" smtClean="0"/>
              <a:t>18-11-2021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A1144-E559-445C-AEC7-865AEBFCCA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3381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0CAA-CC88-41A9-8C35-025E1C34BFE7}" type="datetimeFigureOut">
              <a:rPr lang="en-IN" smtClean="0"/>
              <a:t>18-11-2021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A1144-E559-445C-AEC7-865AEBFCCA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81933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0CAA-CC88-41A9-8C35-025E1C34BFE7}" type="datetimeFigureOut">
              <a:rPr lang="en-IN" smtClean="0"/>
              <a:t>18-11-2021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A1144-E559-445C-AEC7-865AEBFCCA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2151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0A619-B819-47DD-ACC2-57C523D43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41BD3-0C08-4D74-AEA0-3E7BBCB35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E4246-1E57-48F9-A32F-0AED90BEC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95379-36D5-4725-B5B2-672C989C5196}" type="datetimeFigureOut">
              <a:rPr lang="en-IN" smtClean="0"/>
              <a:t>18-11-2021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EDF2E-DA6F-4F4E-A4BE-B1E2ED417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377CB-8F36-47A8-B108-B2555CFB6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D95C-D81A-4599-A9ED-89DE7FF792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1527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4FE83-D818-4693-8DBF-6EB74FC4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24D34-E710-449C-B624-0D174B076A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6E78CE-A85C-4DCD-8CF4-DDDD5BEA2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CF94-26B4-4936-8D7B-AE217E092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95379-36D5-4725-B5B2-672C989C5196}" type="datetimeFigureOut">
              <a:rPr lang="en-IN" smtClean="0"/>
              <a:t>18-11-2021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004AFC-AABB-49AC-A39B-DB98F767A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FB239-3325-4B6C-8E83-A1C98ED7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D95C-D81A-4599-A9ED-89DE7FF792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9616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1E840-550F-4098-ABA9-40C26908F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87948A-65EF-435D-BE58-9DC7472211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29EEB7-A881-4E27-AABD-B5FBFAEB26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F193F4-312F-4BFD-B059-68072C6933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7735B2-38AB-41F0-BB5A-B7B161EE3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6E1890-8F1E-4B49-80CB-7D331DF38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95379-36D5-4725-B5B2-672C989C5196}" type="datetimeFigureOut">
              <a:rPr lang="en-IN" smtClean="0"/>
              <a:t>18-11-2021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0E66EF-D819-4B5B-813C-1F966856F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6CE18A-F9B7-4B55-9DBF-53E811DE8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D95C-D81A-4599-A9ED-89DE7FF792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5574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B2DD6-2614-4C94-94FD-15BCFD670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4F7D09-B212-42E3-B336-0BCB70592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95379-36D5-4725-B5B2-672C989C5196}" type="datetimeFigureOut">
              <a:rPr lang="en-IN" smtClean="0"/>
              <a:t>18-11-2021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FC32F4-3DBA-4580-83D7-949C2457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3E1280-18B5-4621-865C-EB38BB7D0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D95C-D81A-4599-A9ED-89DE7FF792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7139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89B29E-DEED-4A1D-82BB-F0D00EB86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95379-36D5-4725-B5B2-672C989C5196}" type="datetimeFigureOut">
              <a:rPr lang="en-IN" smtClean="0"/>
              <a:t>18-11-2021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8C8782-58BA-41DA-8B99-B5DA53600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78141-184C-400B-B1E8-E56DD0DE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D95C-D81A-4599-A9ED-89DE7FF792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627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42D37-D95C-413B-979F-79E7A9720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3229B-EE3B-456C-8B05-3C361C197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CEBB05-4579-4673-B81A-28B5C966A4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B81DE-226A-4277-ABB1-36EB20A1A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95379-36D5-4725-B5B2-672C989C5196}" type="datetimeFigureOut">
              <a:rPr lang="en-IN" smtClean="0"/>
              <a:t>18-11-2021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A9D370-4680-4662-9404-F01DD3058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4B17F7-9B98-4857-AB04-74F4EF0CE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D95C-D81A-4599-A9ED-89DE7FF792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0019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0C0F0-8AA4-4BE4-BA78-F528E49C4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AA9EA4-357B-4A3D-A53D-393D5112E2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EDD3A3-4369-476C-BDDD-EE457CCA55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C155CE-473D-4B01-B07F-84FDBD40C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95379-36D5-4725-B5B2-672C989C5196}" type="datetimeFigureOut">
              <a:rPr lang="en-IN" smtClean="0"/>
              <a:t>18-11-2021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015706-3D31-4B73-A925-586871335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8C82FB-E7FF-42B0-8E57-1F4D137A7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D95C-D81A-4599-A9ED-89DE7FF792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7269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4DAF65-6A9A-4BE8-88B7-6D27A5864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9AF968-03E2-4F21-B522-09A005F1E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C62AE-9771-41B3-9C54-EE0606A5E7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95379-36D5-4725-B5B2-672C989C5196}" type="datetimeFigureOut">
              <a:rPr lang="en-IN" smtClean="0"/>
              <a:t>18-11-2021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02AF5-8D9D-4DC7-84B5-92B215AA6F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34935-E1BD-4ECC-BAAD-E908943523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ED95C-D81A-4599-A9ED-89DE7FF792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4483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F090CAA-CC88-41A9-8C35-025E1C34BFE7}" type="datetimeFigureOut">
              <a:rPr lang="en-IN" smtClean="0"/>
              <a:t>18-11-2021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CAA1144-E559-445C-AEC7-865AEBFCCAD8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190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2FFDE-25C1-44B1-BC3E-FB90BA874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BTP PPT clipboard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4BA2F-EB11-49F2-BDDC-B2D6E6C85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9635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305433-33BD-4451-83CC-92A51D9AC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54" y="3020789"/>
            <a:ext cx="2548649" cy="20438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355965-7C27-4B32-98B6-433AE44AC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534" y="3635528"/>
            <a:ext cx="408755" cy="5078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F20FF8-9260-40D0-B7D9-2F9DC4C05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5886" y="3020789"/>
            <a:ext cx="2548649" cy="20627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9655AC-A882-47BE-A1F1-10763A35E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219" y="3020789"/>
            <a:ext cx="2849334" cy="1894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638BB5-7D20-443F-AA84-41B545A649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0700" y="3635402"/>
            <a:ext cx="450074" cy="550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0443BA-7576-49A5-A408-72E4444819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8962" y="3693644"/>
            <a:ext cx="405080" cy="4419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F4467B-F483-4C3B-9C01-1E7545DC9A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2716" y="3104555"/>
            <a:ext cx="2739284" cy="1664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E07B18-977F-4B30-A4E2-9B532B8BD6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0586" y="5252557"/>
            <a:ext cx="2699265" cy="105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85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569E5B4-88F7-4E0A-B78E-D036746F6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4425568"/>
            <a:ext cx="3133725" cy="12311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598966-E3CB-4A47-AE62-A17389BBC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282" y="5274797"/>
            <a:ext cx="2786372" cy="9327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527500-0ED7-4FF8-9A9C-C5665E3A6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1737" y="3705560"/>
            <a:ext cx="2679614" cy="9327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46A1696-4807-4221-8EA5-131C70E04430}"/>
              </a:ext>
            </a:extLst>
          </p:cNvPr>
          <p:cNvSpPr txBox="1"/>
          <p:nvPr/>
        </p:nvSpPr>
        <p:spPr>
          <a:xfrm>
            <a:off x="4463932" y="3574755"/>
            <a:ext cx="20689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Log Spectrum due to Vocal Tract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57166F-4366-47BD-89F6-7AA049CE0F44}"/>
              </a:ext>
            </a:extLst>
          </p:cNvPr>
          <p:cNvSpPr txBox="1"/>
          <p:nvPr/>
        </p:nvSpPr>
        <p:spPr>
          <a:xfrm>
            <a:off x="4417231" y="5113512"/>
            <a:ext cx="2205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Log Spectrum due to Glottal Pulse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6FC91F9-703E-4C9B-9555-F42DF0A64D5B}"/>
              </a:ext>
            </a:extLst>
          </p:cNvPr>
          <p:cNvCxnSpPr>
            <a:cxnSpLocks/>
          </p:cNvCxnSpPr>
          <p:nvPr/>
        </p:nvCxnSpPr>
        <p:spPr>
          <a:xfrm flipV="1">
            <a:off x="3509010" y="4112590"/>
            <a:ext cx="691515" cy="757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11F85E-6D4C-406F-BC80-42547EE43C5D}"/>
              </a:ext>
            </a:extLst>
          </p:cNvPr>
          <p:cNvCxnSpPr>
            <a:cxnSpLocks/>
          </p:cNvCxnSpPr>
          <p:nvPr/>
        </p:nvCxnSpPr>
        <p:spPr>
          <a:xfrm>
            <a:off x="3503669" y="4842951"/>
            <a:ext cx="636180" cy="8935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80232D8-7182-480C-816A-11C74712620E}"/>
              </a:ext>
            </a:extLst>
          </p:cNvPr>
          <p:cNvSpPr txBox="1"/>
          <p:nvPr/>
        </p:nvSpPr>
        <p:spPr>
          <a:xfrm>
            <a:off x="1185284" y="4294763"/>
            <a:ext cx="2205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Log Spectrum of portion of signal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3232D54-A594-4E3F-A18F-8637283C8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2312" y="3692830"/>
            <a:ext cx="2679614" cy="95823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8EA546F-33D7-44EA-B0B0-BC3E9E8A2883}"/>
              </a:ext>
            </a:extLst>
          </p:cNvPr>
          <p:cNvCxnSpPr>
            <a:cxnSpLocks/>
          </p:cNvCxnSpPr>
          <p:nvPr/>
        </p:nvCxnSpPr>
        <p:spPr>
          <a:xfrm>
            <a:off x="6642735" y="4126878"/>
            <a:ext cx="34575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lace of Articulation | FREE Pronunciation E-Course | The Mimic Method">
            <a:extLst>
              <a:ext uri="{FF2B5EF4-FFF2-40B4-BE49-F238E27FC236}">
                <a16:creationId xmlns:a16="http://schemas.microsoft.com/office/drawing/2014/main" id="{EB029D6D-441B-4804-9474-C03183AE5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731" y="198146"/>
            <a:ext cx="3227105" cy="322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utoShape 4" descr="Sound Terminology">
            <a:extLst>
              <a:ext uri="{FF2B5EF4-FFF2-40B4-BE49-F238E27FC236}">
                <a16:creationId xmlns:a16="http://schemas.microsoft.com/office/drawing/2014/main" id="{926AEB35-E529-4BB0-B277-7E6327310B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30" name="Picture 6" descr="Sound Terminology">
            <a:extLst>
              <a:ext uri="{FF2B5EF4-FFF2-40B4-BE49-F238E27FC236}">
                <a16:creationId xmlns:a16="http://schemas.microsoft.com/office/drawing/2014/main" id="{2457CBFD-B6D1-4E2D-86F2-1E7F35CCC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801" y="583075"/>
            <a:ext cx="2905125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6DE114-919C-455C-AB95-9D1FA446EF42}"/>
              </a:ext>
            </a:extLst>
          </p:cNvPr>
          <p:cNvCxnSpPr>
            <a:cxnSpLocks/>
          </p:cNvCxnSpPr>
          <p:nvPr/>
        </p:nvCxnSpPr>
        <p:spPr>
          <a:xfrm flipH="1">
            <a:off x="2105891" y="2410691"/>
            <a:ext cx="775854" cy="212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693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5A97AB-994C-437E-AEDC-71D0883BA4C9}"/>
              </a:ext>
            </a:extLst>
          </p:cNvPr>
          <p:cNvSpPr txBox="1">
            <a:spLocks/>
          </p:cNvSpPr>
          <p:nvPr/>
        </p:nvSpPr>
        <p:spPr>
          <a:xfrm>
            <a:off x="1066800" y="554815"/>
            <a:ext cx="10040471" cy="54291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l" defTabSz="914400" rtl="0" eaLnBrk="1" fontAlgn="auto" latinLnBrk="0" hangingPunct="1">
              <a:lnSpc>
                <a:spcPct val="200000"/>
              </a:lnSpc>
              <a:spcBef>
                <a:spcPts val="1200"/>
              </a:spcBef>
              <a:spcAft>
                <a:spcPts val="200"/>
              </a:spcAft>
              <a:buClr>
                <a:srgbClr val="99CB38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Analog to Digital Converter (ADC):</a:t>
            </a:r>
          </a:p>
          <a:p>
            <a:pPr marL="91440" marR="0" lvl="0" indent="-91440" algn="l" defTabSz="914400" rtl="0" eaLnBrk="1" fontAlgn="auto" latinLnBrk="0" hangingPunct="1">
              <a:lnSpc>
                <a:spcPct val="200000"/>
              </a:lnSpc>
              <a:spcBef>
                <a:spcPts val="1200"/>
              </a:spcBef>
              <a:spcAft>
                <a:spcPts val="200"/>
              </a:spcAft>
              <a:buClr>
                <a:srgbClr val="99CB38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9808" marR="0" lvl="1" indent="-4572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99CB3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9808" marR="0" lvl="1" indent="-4572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99CB38"/>
              </a:buClr>
              <a:buSzTx/>
              <a:buFont typeface="+mj-lt"/>
              <a:buAutoNum type="arabicPeriod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63A0B9E7-168D-4E70-A1C9-3F418791B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A1144-E559-445C-AEC7-865AEBFCCAD8}" type="slidenum">
              <a:rPr kumimoji="0" lang="en-IN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0482D3-62EC-4B9B-8007-4A6E9D7BB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677" y="1259488"/>
            <a:ext cx="1902573" cy="11577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70FA10-DD4E-42B8-AEF7-83F556FA5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5308" y="2794308"/>
            <a:ext cx="2621730" cy="990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742490-949D-4E34-83C8-270FAB1F3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4334" y="3891133"/>
            <a:ext cx="2474104" cy="12574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343071-8326-4E1C-9439-00B29F7297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9624" y="5474765"/>
            <a:ext cx="2278814" cy="82336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681E017-6997-48F1-8357-8CA7CA407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956" y="2181649"/>
            <a:ext cx="369570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829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0BE4C5-6FAE-4B70-958D-D40CE3BDEAD0}"/>
                  </a:ext>
                </a:extLst>
              </p:cNvPr>
              <p:cNvSpPr txBox="1"/>
              <p:nvPr/>
            </p:nvSpPr>
            <p:spPr>
              <a:xfrm>
                <a:off x="3048000" y="3246643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0BE4C5-6FAE-4B70-958D-D40CE3BDE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246643"/>
                <a:ext cx="609600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4029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5A97AB-994C-437E-AEDC-71D0883BA4C9}"/>
              </a:ext>
            </a:extLst>
          </p:cNvPr>
          <p:cNvSpPr txBox="1">
            <a:spLocks/>
          </p:cNvSpPr>
          <p:nvPr/>
        </p:nvSpPr>
        <p:spPr>
          <a:xfrm>
            <a:off x="1066800" y="554815"/>
            <a:ext cx="10040471" cy="54291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l" defTabSz="914400" rtl="0" eaLnBrk="1" fontAlgn="auto" latinLnBrk="0" hangingPunct="1">
              <a:lnSpc>
                <a:spcPct val="200000"/>
              </a:lnSpc>
              <a:spcBef>
                <a:spcPts val="1200"/>
              </a:spcBef>
              <a:spcAft>
                <a:spcPts val="200"/>
              </a:spcAft>
              <a:buClr>
                <a:srgbClr val="99CB38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MFCC (Mel Frequency Cepstral </a:t>
            </a:r>
            <a:r>
              <a:rPr kumimoji="0" lang="en-IN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Coefficients):</a:t>
            </a:r>
          </a:p>
          <a:p>
            <a:pPr marL="91440" marR="0" lvl="0" indent="-91440" algn="l" defTabSz="914400" rtl="0" eaLnBrk="1" fontAlgn="auto" latinLnBrk="0" hangingPunct="1">
              <a:lnSpc>
                <a:spcPct val="200000"/>
              </a:lnSpc>
              <a:spcBef>
                <a:spcPts val="1200"/>
              </a:spcBef>
              <a:spcAft>
                <a:spcPts val="200"/>
              </a:spcAft>
              <a:buClr>
                <a:srgbClr val="99CB38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9808" marR="0" lvl="1" indent="-4572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99CB3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9808" marR="0" lvl="1" indent="-4572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99CB38"/>
              </a:buClr>
              <a:buSzTx/>
              <a:buFont typeface="+mj-lt"/>
              <a:buAutoNum type="arabicPeriod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63A0B9E7-168D-4E70-A1C9-3F418791B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A1144-E559-445C-AEC7-865AEBFCCAD8}" type="slidenum">
              <a:rPr kumimoji="0" lang="en-IN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4132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7394E6D-938C-41A8-932F-6C52F5DE215E}"/>
              </a:ext>
            </a:extLst>
          </p:cNvPr>
          <p:cNvSpPr txBox="1">
            <a:spLocks/>
          </p:cNvSpPr>
          <p:nvPr/>
        </p:nvSpPr>
        <p:spPr>
          <a:xfrm>
            <a:off x="1066800" y="554815"/>
            <a:ext cx="10040471" cy="54291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IN" dirty="0"/>
              <a:t>Can we make a COVID-19 detection method which:</a:t>
            </a:r>
          </a:p>
          <a:p>
            <a:pPr marL="749808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IN" dirty="0"/>
              <a:t>Can give accurate test results in relatively less time?</a:t>
            </a:r>
          </a:p>
          <a:p>
            <a:pPr marL="749808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IN" dirty="0"/>
              <a:t>Can be performed more frequently (hourly/daily)?</a:t>
            </a:r>
          </a:p>
          <a:p>
            <a:pPr marL="749808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IN" dirty="0"/>
              <a:t>Can detect </a:t>
            </a:r>
            <a:r>
              <a:rPr lang="en-IN" dirty="0" err="1"/>
              <a:t>Newdasdsfsafefjwpidms;k</a:t>
            </a:r>
            <a:r>
              <a:rPr lang="en-IN" dirty="0"/>
              <a:t>,. Strains?</a:t>
            </a:r>
          </a:p>
          <a:p>
            <a:pPr marL="749808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IN" dirty="0"/>
              <a:t>Can be performed without Medical Assistance?</a:t>
            </a:r>
          </a:p>
          <a:p>
            <a:pPr marL="749808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IN" dirty="0"/>
              <a:t>Can be cheaper than RTPCR?</a:t>
            </a:r>
          </a:p>
          <a:p>
            <a:pPr marL="749808" lvl="1" indent="-457200">
              <a:buFont typeface="+mj-lt"/>
              <a:buAutoNum type="arabicPeriod"/>
            </a:pPr>
            <a:endParaRPr lang="en-IN" dirty="0"/>
          </a:p>
          <a:p>
            <a:pPr marL="749808" lvl="1" indent="-457200">
              <a:buFont typeface="+mj-lt"/>
              <a:buAutoNum type="arabicPeriod"/>
            </a:pPr>
            <a:endParaRPr lang="en-IN" dirty="0"/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83F8F832-1C29-461F-A163-7E38C33D5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0483" y="6459785"/>
            <a:ext cx="4822804" cy="365125"/>
          </a:xfrm>
        </p:spPr>
        <p:txBody>
          <a:bodyPr/>
          <a:lstStyle/>
          <a:p>
            <a:pPr algn="l"/>
            <a:r>
              <a:rPr lang="en-IN" dirty="0"/>
              <a:t>Source:  health-desk, Times of INDIA</a:t>
            </a:r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E17ABF3D-C142-41FB-A31C-5D26199B7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CCAA1144-E559-445C-AEC7-865AEBFCCAD8}" type="slidenum">
              <a:rPr lang="en-IN" smtClean="0"/>
              <a:t>15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9645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06A35-7053-4490-ACD4-9DE294EC1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E5166-B80E-4A6E-9EB9-FF9646973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 descr="Diagram depicting how a short-time Fourier transform is computed.">
            <a:extLst>
              <a:ext uri="{FF2B5EF4-FFF2-40B4-BE49-F238E27FC236}">
                <a16:creationId xmlns:a16="http://schemas.microsoft.com/office/drawing/2014/main" id="{B4BC2680-23C4-4A22-85FF-B8F55BF4C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328" y="1825625"/>
            <a:ext cx="5855999" cy="398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652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BCF9FDD-9278-437D-B77A-D67EA722EEC3}"/>
              </a:ext>
            </a:extLst>
          </p:cNvPr>
          <p:cNvSpPr txBox="1">
            <a:spLocks/>
          </p:cNvSpPr>
          <p:nvPr/>
        </p:nvSpPr>
        <p:spPr>
          <a:xfrm>
            <a:off x="1066800" y="554815"/>
            <a:ext cx="10040471" cy="54291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l" defTabSz="914400" rtl="0" eaLnBrk="1" fontAlgn="auto" latinLnBrk="0" hangingPunct="1">
              <a:lnSpc>
                <a:spcPct val="200000"/>
              </a:lnSpc>
              <a:spcBef>
                <a:spcPts val="1200"/>
              </a:spcBef>
              <a:spcAft>
                <a:spcPts val="200"/>
              </a:spcAft>
              <a:buClr>
                <a:srgbClr val="99CB38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we make a COVID-19 detection method which:</a:t>
            </a:r>
          </a:p>
          <a:p>
            <a:pPr marL="749808" marR="0" lvl="1" indent="-457200" algn="l" defTabSz="914400" rtl="0" eaLnBrk="1" fontAlgn="auto" latinLnBrk="0" hangingPunct="1">
              <a:lnSpc>
                <a:spcPct val="200000"/>
              </a:lnSpc>
              <a:spcBef>
                <a:spcPts val="200"/>
              </a:spcBef>
              <a:spcAft>
                <a:spcPts val="400"/>
              </a:spcAft>
              <a:buClr>
                <a:srgbClr val="99CB38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give accurate test results in relatively less time?</a:t>
            </a:r>
          </a:p>
          <a:p>
            <a:pPr marL="749808" marR="0" lvl="1" indent="-457200" algn="l" defTabSz="914400" rtl="0" eaLnBrk="1" fontAlgn="auto" latinLnBrk="0" hangingPunct="1">
              <a:lnSpc>
                <a:spcPct val="200000"/>
              </a:lnSpc>
              <a:spcBef>
                <a:spcPts val="200"/>
              </a:spcBef>
              <a:spcAft>
                <a:spcPts val="400"/>
              </a:spcAft>
              <a:buClr>
                <a:srgbClr val="99CB38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be performed more frequently (hourly/daily)?</a:t>
            </a:r>
          </a:p>
          <a:p>
            <a:pPr marL="749808" marR="0" lvl="1" indent="-457200" algn="l" defTabSz="914400" rtl="0" eaLnBrk="1" fontAlgn="auto" latinLnBrk="0" hangingPunct="1">
              <a:lnSpc>
                <a:spcPct val="200000"/>
              </a:lnSpc>
              <a:spcBef>
                <a:spcPts val="200"/>
              </a:spcBef>
              <a:spcAft>
                <a:spcPts val="400"/>
              </a:spcAft>
              <a:buClr>
                <a:srgbClr val="99CB38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detect New Strains?</a:t>
            </a:r>
          </a:p>
          <a:p>
            <a:pPr marL="749808" marR="0" lvl="1" indent="-457200" algn="l" defTabSz="914400" rtl="0" eaLnBrk="1" fontAlgn="auto" latinLnBrk="0" hangingPunct="1">
              <a:lnSpc>
                <a:spcPct val="200000"/>
              </a:lnSpc>
              <a:spcBef>
                <a:spcPts val="200"/>
              </a:spcBef>
              <a:spcAft>
                <a:spcPts val="400"/>
              </a:spcAft>
              <a:buClr>
                <a:srgbClr val="99CB38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be performed without Medical Assistance?</a:t>
            </a:r>
          </a:p>
          <a:p>
            <a:pPr marL="749808" marR="0" lvl="1" indent="-457200" algn="l" defTabSz="914400" rtl="0" eaLnBrk="1" fontAlgn="auto" latinLnBrk="0" hangingPunct="1">
              <a:lnSpc>
                <a:spcPct val="200000"/>
              </a:lnSpc>
              <a:spcBef>
                <a:spcPts val="200"/>
              </a:spcBef>
              <a:spcAft>
                <a:spcPts val="400"/>
              </a:spcAft>
              <a:buClr>
                <a:srgbClr val="99CB38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be cheaper than RTPCR?</a:t>
            </a:r>
          </a:p>
          <a:p>
            <a:pPr marL="749808" marR="0" lvl="1" indent="-4572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99CB38"/>
              </a:buClr>
              <a:buSzTx/>
              <a:buFont typeface="+mj-lt"/>
              <a:buAutoNum type="arabicPeriod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9808" marR="0" lvl="1" indent="-4572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99CB38"/>
              </a:buClr>
              <a:buSzTx/>
              <a:buFont typeface="+mj-lt"/>
              <a:buAutoNum type="arabicPeriod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ECAB8313-7ECD-4056-9363-6CF57BAB3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A1144-E559-445C-AEC7-865AEBFCCAD8}" type="slidenum">
              <a:rPr kumimoji="0" lang="en-IN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8204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0922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BCF9FDD-9278-437D-B77A-D67EA722EEC3}"/>
              </a:ext>
            </a:extLst>
          </p:cNvPr>
          <p:cNvSpPr txBox="1">
            <a:spLocks/>
          </p:cNvSpPr>
          <p:nvPr/>
        </p:nvSpPr>
        <p:spPr>
          <a:xfrm>
            <a:off x="1066800" y="554815"/>
            <a:ext cx="10040471" cy="54291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l" defTabSz="914400" rtl="0" eaLnBrk="1" fontAlgn="auto" latinLnBrk="0" hangingPunct="1">
              <a:lnSpc>
                <a:spcPct val="200000"/>
              </a:lnSpc>
              <a:spcBef>
                <a:spcPts val="1200"/>
              </a:spcBef>
              <a:spcAft>
                <a:spcPts val="200"/>
              </a:spcAft>
              <a:buClr>
                <a:srgbClr val="99CB38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Mel Frequency Cepstral Coefficients (MFCCs)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:</a:t>
            </a: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99CB38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MFCC of a signal are a set of features which concisely describe the overall shape of a spectrum.</a:t>
            </a: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99CB38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Extraction Process: </a:t>
            </a:r>
          </a:p>
          <a:p>
            <a:pPr marL="544068" marR="0" lvl="1" indent="-3429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99CB38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Apply Short Term Fourier Transform on the Digital Signal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BEC3765D-66B3-4F83-863F-A3C2ECE62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A1144-E559-445C-AEC7-865AEBFCCAD8}" type="slidenum">
              <a:rPr kumimoji="0" lang="en-IN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Applsci 10 07208 g001">
            <a:extLst>
              <a:ext uri="{FF2B5EF4-FFF2-40B4-BE49-F238E27FC236}">
                <a16:creationId xmlns:a16="http://schemas.microsoft.com/office/drawing/2014/main" id="{9E01ED12-41C3-42FE-9591-109B9A356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663" y="1999771"/>
            <a:ext cx="3640108" cy="3912731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30238C-F015-42C0-B998-D0BD48DEEF58}"/>
                  </a:ext>
                </a:extLst>
              </p:cNvPr>
              <p:cNvSpPr txBox="1"/>
              <p:nvPr/>
            </p:nvSpPr>
            <p:spPr>
              <a:xfrm>
                <a:off x="732235" y="2557543"/>
                <a:ext cx="6840140" cy="871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83696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𝑋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𝑆𝑇𝐹𝑇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sepChr m:val=","/>
                          <m:ctrlPr>
                            <a:rPr kumimoji="0" lang="en-I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e>
                          <m:r>
                            <a:rPr kumimoji="0" lang="en-I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e>
                      </m:d>
                      <m:r>
                        <a:rPr kumimoji="0" lang="en-I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kumimoji="0" lang="en-I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I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  <m:r>
                            <a:rPr kumimoji="0" lang="en-IN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  <m:r>
                            <a:rPr kumimoji="0" lang="en-IN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  <m:e>
                          <m:r>
                            <a:rPr kumimoji="0" lang="en-IN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 </m:t>
                          </m:r>
                        </m:e>
                      </m:nary>
                      <m:r>
                        <a:rPr kumimoji="0" lang="en-I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I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  <m:r>
                            <a:rPr kumimoji="0" lang="en-IN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en-I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𝑛𝐻</m:t>
                          </m:r>
                        </m:e>
                      </m:d>
                      <m:r>
                        <a:rPr kumimoji="0" lang="en-I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𝑤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I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</m:e>
                      </m:d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3696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𝑘𝑚</m:t>
                          </m:r>
                        </m:sup>
                      </m:sSubSup>
                      <m:r>
                        <a:rPr kumimoji="0" lang="en-I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,0≤</m:t>
                      </m:r>
                      <m:r>
                        <a:rPr kumimoji="0" lang="en-I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𝑘</m:t>
                      </m:r>
                      <m:r>
                        <a:rPr kumimoji="0" lang="en-I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≤</m:t>
                      </m:r>
                      <m:r>
                        <a:rPr kumimoji="0" lang="en-I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</m:t>
                      </m:r>
                      <m:r>
                        <a:rPr kumimoji="0" lang="en-I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−1,1≤</m:t>
                      </m:r>
                      <m:r>
                        <a:rPr kumimoji="0" lang="en-I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𝐻</m:t>
                      </m:r>
                      <m:r>
                        <a:rPr kumimoji="0" lang="en-I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≤</m:t>
                      </m:r>
                      <m:r>
                        <a:rPr kumimoji="0" lang="en-I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30238C-F015-42C0-B998-D0BD48DEE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35" y="2557543"/>
                <a:ext cx="6840140" cy="8714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7684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11E99-842A-49B7-AADB-3441039EE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Coronavirus cases are growing exponentially – here&amp;#39;s what that means">
            <a:extLst>
              <a:ext uri="{FF2B5EF4-FFF2-40B4-BE49-F238E27FC236}">
                <a16:creationId xmlns:a16="http://schemas.microsoft.com/office/drawing/2014/main" id="{DD74461A-11A4-4AB6-8D94-2DB7ACEF7915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146" y="1825625"/>
            <a:ext cx="3551162" cy="223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&amp;#39;Swiss cheese&amp;#39; approach can help contain Covid-19 - STAT">
            <a:extLst>
              <a:ext uri="{FF2B5EF4-FFF2-40B4-BE49-F238E27FC236}">
                <a16:creationId xmlns:a16="http://schemas.microsoft.com/office/drawing/2014/main" id="{35E57393-6771-47BC-80F2-C542E8BF8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346" y="2970065"/>
            <a:ext cx="5363308" cy="329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978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3FF0A0-6006-46F2-8D05-F412B9918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257" y="785444"/>
            <a:ext cx="4799198" cy="286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52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07AB8-106F-43A2-B756-CB51AB61F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E0643-51AE-4378-9D92-5292C1160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6" name="Picture 2" descr="Applsci 10 07208 g001">
            <a:extLst>
              <a:ext uri="{FF2B5EF4-FFF2-40B4-BE49-F238E27FC236}">
                <a16:creationId xmlns:a16="http://schemas.microsoft.com/office/drawing/2014/main" id="{E52DF94B-2A51-4659-9CEC-12ACF07FA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054" y="1397145"/>
            <a:ext cx="4446780" cy="477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593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FAA8A4-0C34-4C06-A059-8ACCF1F10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224437" cy="4023360"/>
          </a:xfrm>
        </p:spPr>
        <p:txBody>
          <a:bodyPr/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dirty="0"/>
              <a:t> A total of 25 time-frequency features are extracted from each cough audio sample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US" dirty="0"/>
              <a:t>These features were extracted after a careful literature review on cough identification, detection and classification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F19520-52FF-41A4-BE37-7B948981E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Methodology</a:t>
            </a:r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98421C3A-B5CD-4F3C-817E-ACF15C288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A1144-E559-445C-AEC7-865AEBFCCAD8}" type="slidenum">
              <a:rPr kumimoji="0" lang="en-IN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EB15D8F9-285B-4949-B6B3-EE89D21AF2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015163" y="35480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1B931F-F2E1-4A7D-8C06-E4C440A11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05" y="3296709"/>
            <a:ext cx="6925293" cy="26807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525C71-4AD8-4A5C-8D96-B88D5D8CF1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567" y="3548063"/>
            <a:ext cx="2684780" cy="19278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5551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07AB8-106F-43A2-B756-CB51AB61F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C8FAF8-26A6-49C4-8B60-5234F6F0D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91966" y="177777"/>
            <a:ext cx="2430579" cy="15129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7A8CCA-7878-475F-B98D-359F31253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468" y="2129359"/>
            <a:ext cx="8335538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11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5A97AB-994C-437E-AEDC-71D0883BA4C9}"/>
              </a:ext>
            </a:extLst>
          </p:cNvPr>
          <p:cNvSpPr txBox="1">
            <a:spLocks/>
          </p:cNvSpPr>
          <p:nvPr/>
        </p:nvSpPr>
        <p:spPr>
          <a:xfrm>
            <a:off x="1066800" y="554815"/>
            <a:ext cx="10040471" cy="54291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l" defTabSz="914400" rtl="0" eaLnBrk="1" fontAlgn="auto" latinLnBrk="0" hangingPunct="1">
              <a:lnSpc>
                <a:spcPct val="200000"/>
              </a:lnSpc>
              <a:spcBef>
                <a:spcPts val="1200"/>
              </a:spcBef>
              <a:spcAft>
                <a:spcPts val="200"/>
              </a:spcAft>
              <a:buClr>
                <a:srgbClr val="99CB38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Feature Extraction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: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9808" marR="0" lvl="1" indent="-4572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99CB38"/>
              </a:buClr>
              <a:buSzTx/>
              <a:buFont typeface="+mj-lt"/>
              <a:buAutoNum type="arabicPeriod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63A0B9E7-168D-4E70-A1C9-3F418791B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A1144-E559-445C-AEC7-865AEBFCCAD8}" type="slidenum">
              <a:rPr kumimoji="0" lang="en-IN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7424C491-FA38-4038-AFC7-1DD711A2B531}"/>
              </a:ext>
            </a:extLst>
          </p:cNvPr>
          <p:cNvSpPr txBox="1">
            <a:spLocks/>
          </p:cNvSpPr>
          <p:nvPr/>
        </p:nvSpPr>
        <p:spPr>
          <a:xfrm>
            <a:off x="1097279" y="1459958"/>
            <a:ext cx="10224437" cy="402336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just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99CB38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 total of 25 time-frequency features are extracted from each cough audio sample</a:t>
            </a:r>
          </a:p>
          <a:p>
            <a:pPr marL="91440" marR="0" lvl="0" indent="-91440" algn="just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99CB38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5 features were mean of instantaneous frequency peaks of each audio wave and 20 MFCCs(Mel Frequency Cepstral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Coefficients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91440" marR="0" lvl="0" indent="-91440" algn="just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99CB38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These features were extracted after a careful literature review on cough identification, detection and classification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A26563-AF02-4461-8886-B7308739A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93" y="3339573"/>
            <a:ext cx="6925293" cy="26807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0D47EF-33C0-40D4-A4CC-F379A1B5D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855" y="3590927"/>
            <a:ext cx="2684780" cy="19278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360A04-C720-4490-9B09-AA3A7709AFFB}"/>
              </a:ext>
            </a:extLst>
          </p:cNvPr>
          <p:cNvSpPr txBox="1"/>
          <p:nvPr/>
        </p:nvSpPr>
        <p:spPr>
          <a:xfrm rot="16200000">
            <a:off x="609188" y="4564534"/>
            <a:ext cx="6783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Amplitude</a:t>
            </a:r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7723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E78C8-EBFA-46BC-A78C-F38D4C1D6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Motivation</a:t>
            </a:r>
          </a:p>
        </p:txBody>
      </p:sp>
      <p:pic>
        <p:nvPicPr>
          <p:cNvPr id="2050" name="Picture 2" descr="&quot;Flatten the curve&quot; has been used to raise awareness about social distancing and how it can impact the burden of COVID-19. Image: CDC.">
            <a:extLst>
              <a:ext uri="{FF2B5EF4-FFF2-40B4-BE49-F238E27FC236}">
                <a16:creationId xmlns:a16="http://schemas.microsoft.com/office/drawing/2014/main" id="{7B61A242-5083-4A44-B535-4BAB9BE4582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3" y="3588238"/>
            <a:ext cx="5391050" cy="297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C733CA-0846-43FC-A975-B15C60E45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940" y="3635377"/>
            <a:ext cx="5000622" cy="285749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D11B7C-5BDB-4AF4-AE1B-9543A594C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83493"/>
            <a:ext cx="4908303" cy="28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142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06A35-7053-4490-ACD4-9DE294EC1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E5166-B80E-4A6E-9EB9-FF9646973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C0EA51-FCB0-4B9A-A32A-D005059B5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787" y="2546449"/>
            <a:ext cx="4162425" cy="248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47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BBCF9FDD-9278-437D-B77A-D67EA722EE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6800" y="554815"/>
                <a:ext cx="10040471" cy="5429125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1440" marR="0" lvl="0" indent="-91440" algn="l" defTabSz="914400" rtl="0" eaLnBrk="1" fontAlgn="auto" latinLnBrk="0" hangingPunct="1">
                  <a:lnSpc>
                    <a:spcPct val="20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99CB38"/>
                  </a:buClr>
                  <a:buSzPct val="100000"/>
                  <a:buFont typeface="Calibri" panose="020F0502020204030204" pitchFamily="34" charset="0"/>
                  <a:buChar char=" "/>
                  <a:tabLst/>
                  <a:defRPr/>
                </a:pPr>
                <a:r>
                  <a:rPr kumimoji="0" lang="en-I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Mel Frequency Cepstral Coefficients (MFCCs)</a:t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:</a:t>
                </a:r>
              </a:p>
              <a:p>
                <a:pPr marL="91440" marR="0" lvl="0" indent="-91440" algn="l" defTabSz="914400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99CB38"/>
                  </a:buClr>
                  <a:buSzPct val="100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MFCC of a signal are a set of features which</a:t>
                </a: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reveals that the variation of the signal’s frequency content as time evolves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91440" marR="0" lvl="0" indent="-91440" algn="l" defTabSz="914400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99CB38"/>
                  </a:buClr>
                  <a:buSzPct val="100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Extraction Process: </a:t>
                </a:r>
              </a:p>
              <a:p>
                <a:pPr marL="384048" marR="0" lvl="1" indent="-182880" algn="l" defTabSz="9144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99CB38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Apply Short Term Fourier Transform on the Digital Signal</a:t>
                </a:r>
              </a:p>
              <a:p>
                <a:pPr marL="201168" marR="0" lvl="1" indent="0" algn="l" defTabSz="9144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99CB38"/>
                  </a:buClr>
                  <a:buSzTx/>
                  <a:buFont typeface="Calibri" pitchFamily="34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01168" marR="0" lvl="1" indent="0" algn="l" defTabSz="9144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99CB38"/>
                  </a:buClr>
                  <a:buSzTx/>
                  <a:buFont typeface="Calibri" pitchFamily="34" charset="0"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IN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STFT</m:t>
                    </m:r>
                    <m:r>
                      <a:rPr kumimoji="0" lang="en-I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⁡(</m:t>
                    </m:r>
                    <m:r>
                      <a:rPr kumimoji="0" lang="en-I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𝜏</m:t>
                    </m:r>
                    <m:r>
                      <a:rPr kumimoji="0" lang="en-I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0" lang="en-I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kumimoji="0" lang="en-I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)=∫</m:t>
                    </m:r>
                    <m:r>
                      <a:rPr kumimoji="0" lang="en-I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0" lang="en-I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I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kumimoji="0" lang="en-I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kumimoji="0" lang="en-I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kumimoji="0" lang="en-I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I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kumimoji="0" lang="en-I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kumimoji="0" lang="en-I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𝜏</m:t>
                    </m:r>
                    <m:r>
                      <a:rPr kumimoji="0" lang="en-I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sSup>
                      <m:sSupPr>
                        <m:ctrlPr>
                          <a:rPr kumimoji="0" lang="en-I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I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kumimoji="0" lang="en-I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kumimoji="0" lang="en-I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kumimoji="0" lang="en-I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kumimoji="0" lang="en-I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  <m:r>
                          <a:rPr kumimoji="0" lang="en-I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𝑓𝑡</m:t>
                        </m:r>
                      </m:sup>
                    </m:sSup>
                    <m:r>
                      <a:rPr kumimoji="0" lang="en-I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𝑑𝑡</m:t>
                    </m:r>
                  </m:oMath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01168" marR="0" lvl="1" indent="0" algn="l" defTabSz="9144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99CB38"/>
                  </a:buClr>
                  <a:buSzTx/>
                  <a:buFont typeface="Calibri" pitchFamily="34" charset="0"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Here, </a:t>
                </a:r>
              </a:p>
              <a:p>
                <a:pPr marL="384048" marR="0" lvl="1" indent="-182880" algn="l" defTabSz="9144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99CB38"/>
                  </a:buClr>
                  <a:buSzTx/>
                  <a:buFontTx/>
                  <a:buChar char="-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a sliding window function</a:t>
                </a:r>
              </a:p>
              <a:p>
                <a:pPr marL="384048" marR="0" lvl="1" indent="-182880" algn="l" defTabSz="9144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99CB38"/>
                  </a:buClr>
                  <a:buSzTx/>
                  <a:buFontTx/>
                  <a:buChar char="-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Times New Roman" panose="02020603050405020304" pitchFamily="18" charset="0"/>
                  </a:rPr>
                  <a:t> is the digital signal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BBCF9FDD-9278-437D-B77A-D67EA722E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554815"/>
                <a:ext cx="10040471" cy="5429125"/>
              </a:xfrm>
              <a:prstGeom prst="rect">
                <a:avLst/>
              </a:prstGeom>
              <a:blipFill>
                <a:blip r:embed="rId3"/>
                <a:stretch>
                  <a:fillRect l="-1457" r="-1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BEC3765D-66B3-4F83-863F-A3C2ECE62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A1144-E559-445C-AEC7-865AEBFCCAD8}" type="slidenum">
              <a:rPr kumimoji="0" lang="en-IN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5E59B2B-D161-4217-879D-ADFB82472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0189" y="3627103"/>
            <a:ext cx="4162425" cy="2484028"/>
          </a:xfrm>
          <a:prstGeom prst="rect">
            <a:avLst/>
          </a:prstGeom>
        </p:spPr>
      </p:pic>
      <p:pic>
        <p:nvPicPr>
          <p:cNvPr id="1026" name="Picture 2" descr="Background | FFT: Fun with Fourier Transforms | Adafruit Learning System">
            <a:extLst>
              <a:ext uri="{FF2B5EF4-FFF2-40B4-BE49-F238E27FC236}">
                <a16:creationId xmlns:a16="http://schemas.microsoft.com/office/drawing/2014/main" id="{2276B4C8-B3AF-413E-8636-8DC952DDC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058" y="1895090"/>
            <a:ext cx="4162425" cy="163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97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7394E6D-938C-41A8-932F-6C52F5DE215E}"/>
              </a:ext>
            </a:extLst>
          </p:cNvPr>
          <p:cNvSpPr txBox="1">
            <a:spLocks/>
          </p:cNvSpPr>
          <p:nvPr/>
        </p:nvSpPr>
        <p:spPr>
          <a:xfrm>
            <a:off x="1066800" y="554815"/>
            <a:ext cx="10040471" cy="54291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l" defTabSz="914400" rtl="0" eaLnBrk="1" fontAlgn="auto" latinLnBrk="0" hangingPunct="1">
              <a:lnSpc>
                <a:spcPct val="200000"/>
              </a:lnSpc>
              <a:spcBef>
                <a:spcPts val="1200"/>
              </a:spcBef>
              <a:spcAft>
                <a:spcPts val="200"/>
              </a:spcAft>
              <a:buClr>
                <a:srgbClr val="99CB38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we make a COVID-19 detection method which:</a:t>
            </a:r>
          </a:p>
          <a:p>
            <a:pPr marL="749808" marR="0" lvl="1" indent="-457200" algn="l" defTabSz="914400" rtl="0" eaLnBrk="1" fontAlgn="auto" latinLnBrk="0" hangingPunct="1">
              <a:lnSpc>
                <a:spcPct val="200000"/>
              </a:lnSpc>
              <a:spcBef>
                <a:spcPts val="200"/>
              </a:spcBef>
              <a:spcAft>
                <a:spcPts val="400"/>
              </a:spcAft>
              <a:buClr>
                <a:srgbClr val="99CB38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give accurate test results in relatively less time?</a:t>
            </a:r>
          </a:p>
          <a:p>
            <a:pPr marL="749808" marR="0" lvl="1" indent="-457200" algn="l" defTabSz="914400" rtl="0" eaLnBrk="1" fontAlgn="auto" latinLnBrk="0" hangingPunct="1">
              <a:lnSpc>
                <a:spcPct val="200000"/>
              </a:lnSpc>
              <a:spcBef>
                <a:spcPts val="200"/>
              </a:spcBef>
              <a:spcAft>
                <a:spcPts val="400"/>
              </a:spcAft>
              <a:buClr>
                <a:srgbClr val="99CB38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be performed more frequently (hourly/daily)?</a:t>
            </a:r>
          </a:p>
          <a:p>
            <a:pPr marL="749808" marR="0" lvl="1" indent="-457200" algn="l" defTabSz="914400" rtl="0" eaLnBrk="1" fontAlgn="auto" latinLnBrk="0" hangingPunct="1">
              <a:lnSpc>
                <a:spcPct val="200000"/>
              </a:lnSpc>
              <a:spcBef>
                <a:spcPts val="200"/>
              </a:spcBef>
              <a:spcAft>
                <a:spcPts val="400"/>
              </a:spcAft>
              <a:buClr>
                <a:srgbClr val="99CB38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detect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Newdasdsfsafefjwpidms;k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,. Strains?</a:t>
            </a:r>
          </a:p>
          <a:p>
            <a:pPr marL="749808" marR="0" lvl="1" indent="-457200" algn="l" defTabSz="914400" rtl="0" eaLnBrk="1" fontAlgn="auto" latinLnBrk="0" hangingPunct="1">
              <a:lnSpc>
                <a:spcPct val="200000"/>
              </a:lnSpc>
              <a:spcBef>
                <a:spcPts val="200"/>
              </a:spcBef>
              <a:spcAft>
                <a:spcPts val="400"/>
              </a:spcAft>
              <a:buClr>
                <a:srgbClr val="99CB38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be performed without Medical Assistance?</a:t>
            </a:r>
          </a:p>
          <a:p>
            <a:pPr marL="749808" marR="0" lvl="1" indent="-457200" algn="l" defTabSz="914400" rtl="0" eaLnBrk="1" fontAlgn="auto" latinLnBrk="0" hangingPunct="1">
              <a:lnSpc>
                <a:spcPct val="200000"/>
              </a:lnSpc>
              <a:spcBef>
                <a:spcPts val="200"/>
              </a:spcBef>
              <a:spcAft>
                <a:spcPts val="400"/>
              </a:spcAft>
              <a:buClr>
                <a:srgbClr val="99CB38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be cheaper than RTPCR?</a:t>
            </a:r>
          </a:p>
          <a:p>
            <a:pPr marL="749808" marR="0" lvl="1" indent="-4572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99CB38"/>
              </a:buClr>
              <a:buSzTx/>
              <a:buFont typeface="+mj-lt"/>
              <a:buAutoNum type="arabicPeriod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9808" marR="0" lvl="1" indent="-4572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99CB38"/>
              </a:buClr>
              <a:buSzTx/>
              <a:buFont typeface="+mj-lt"/>
              <a:buAutoNum type="arabicPeriod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83F8F832-1C29-461F-A163-7E38C33D5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0483" y="6459785"/>
            <a:ext cx="4822804" cy="365125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 health-desk, Times of INDIA</a:t>
            </a:r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E17ABF3D-C142-41FB-A31C-5D26199B7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A1144-E559-445C-AEC7-865AEBFCCAD8}" type="slidenum">
              <a:rPr kumimoji="0" lang="en-IN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2814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B885EF8-0D5F-4001-B4CB-8E20C0925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243" y="5150199"/>
            <a:ext cx="2849333" cy="1109039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BCF9FDD-9278-437D-B77A-D67EA722EEC3}"/>
              </a:ext>
            </a:extLst>
          </p:cNvPr>
          <p:cNvSpPr txBox="1">
            <a:spLocks/>
          </p:cNvSpPr>
          <p:nvPr/>
        </p:nvSpPr>
        <p:spPr>
          <a:xfrm>
            <a:off x="1066800" y="554815"/>
            <a:ext cx="10040471" cy="54291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just" defTabSz="914400" rtl="0" eaLnBrk="1" fontAlgn="auto" latinLnBrk="0" hangingPunct="1">
              <a:lnSpc>
                <a:spcPct val="200000"/>
              </a:lnSpc>
              <a:spcBef>
                <a:spcPts val="1200"/>
              </a:spcBef>
              <a:spcAft>
                <a:spcPts val="200"/>
              </a:spcAft>
              <a:buClr>
                <a:srgbClr val="99CB38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Mel Frequency Cepstral Coefficients (MFCCs)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:</a:t>
            </a:r>
          </a:p>
          <a:p>
            <a:pPr marL="91440" marR="0" lvl="0" indent="-91440" algn="just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99CB38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MFCC of a signal are a set of features which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reveals the variation of the signal’s frequency content as time evolves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91440" marR="0" lvl="0" indent="-91440" algn="just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99CB38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Extraction Process: 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BEC3765D-66B3-4F83-863F-A3C2ECE62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A1144-E559-445C-AEC7-865AEBFCCAD8}" type="slidenum">
              <a:rPr kumimoji="0" lang="en-IN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559D62-1AD0-4947-9F6F-7FDB1E326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90" y="2877932"/>
            <a:ext cx="2548649" cy="2043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879DE8-8C31-4526-AE9F-ABE40E6D8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670" y="3492671"/>
            <a:ext cx="408755" cy="5078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E58AF6-6B3A-4A7D-A1D7-7947FFFD5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3022" y="2877932"/>
            <a:ext cx="2548649" cy="20627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464C48-02DC-4498-AD22-5CFA09AF58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7355" y="2877932"/>
            <a:ext cx="2849334" cy="1894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45E51D-318B-49C3-94D9-C58A88D7F2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7836" y="3492545"/>
            <a:ext cx="450074" cy="5508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64A28B-7D0A-4029-AFB1-11A63D0F50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6098" y="3550787"/>
            <a:ext cx="405080" cy="4419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1B0357-B3E8-4C87-826E-DEFEE8A67D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09852" y="2961698"/>
            <a:ext cx="2739284" cy="16643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C67E530-1D9E-4F93-9F1C-BC3E12950FD2}"/>
                  </a:ext>
                </a:extLst>
              </p:cNvPr>
              <p:cNvSpPr txBox="1"/>
              <p:nvPr/>
            </p:nvSpPr>
            <p:spPr>
              <a:xfrm>
                <a:off x="9311786" y="5318711"/>
                <a:ext cx="2969403" cy="10072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DFT </a:t>
                </a: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 Discrete Fourier Transform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IDFT  Inverse DFT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𝑀𝑎𝑔𝑛𝑖𝑡𝑢𝑑𝑒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𝑑𝐵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)=10</m:t>
                      </m:r>
                      <m:r>
                        <m:rPr>
                          <m:sty m:val="p"/>
                        </m:rPr>
                        <a:rPr kumimoji="0" lang="en-IN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log</m:t>
                      </m:r>
                      <m:r>
                        <a:rPr kumimoji="0" lang="en-IN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⁡</m:t>
                      </m:r>
                      <m:d>
                        <m:dPr>
                          <m:ctrlPr>
                            <a:rPr kumimoji="0" lang="en-IN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0404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IN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0404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kumimoji="0" 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0404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𝑃𝑜𝑤𝑒𝑟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en-IN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40404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40404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𝑃𝑜𝑤𝑒𝑟</m:t>
                                  </m:r>
                                </m:e>
                                <m:sub>
                                  <m:r>
                                    <a:rPr kumimoji="0" lang="en-IN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40404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C67E530-1D9E-4F93-9F1C-BC3E12950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786" y="5318711"/>
                <a:ext cx="2969403" cy="1007263"/>
              </a:xfrm>
              <a:prstGeom prst="rect">
                <a:avLst/>
              </a:prstGeom>
              <a:blipFill>
                <a:blip r:embed="rId11"/>
                <a:stretch>
                  <a:fillRect l="-616" t="-60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0F8A2A2-E9B6-4206-B636-EC7745942D4D}"/>
                  </a:ext>
                </a:extLst>
              </p:cNvPr>
              <p:cNvSpPr txBox="1"/>
              <p:nvPr/>
            </p:nvSpPr>
            <p:spPr>
              <a:xfrm>
                <a:off x="61584" y="5328931"/>
                <a:ext cx="4020890" cy="1109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9CB38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Apply Short Term Fourier Transform to digital Signal: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9CB38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IN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IN" sz="11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STFT</m:t>
                          </m:r>
                        </m:fName>
                        <m:e>
                          <m:d>
                            <m:dPr>
                              <m:ctrlPr>
                                <a:rPr kumimoji="0" lang="en-IN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IN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  <m:r>
                                <a:rPr kumimoji="0" lang="en-IN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kumimoji="0" lang="en-IN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func>
                      <m:r>
                        <a:rPr kumimoji="0" lang="en-IN" sz="1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=∫</m:t>
                      </m:r>
                      <m:r>
                        <a:rPr kumimoji="0" lang="en-IN" sz="1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d>
                        <m:dPr>
                          <m:ctrlPr>
                            <a:rPr kumimoji="0" lang="en-IN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IN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kumimoji="0" lang="en-IN" sz="1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kumimoji="0" lang="en-IN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IN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kumimoji="0" lang="en-IN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kumimoji="0" lang="en-IN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</m:d>
                      <m:sSup>
                        <m:sSupPr>
                          <m:ctrlPr>
                            <a:rPr kumimoji="0" lang="en-IN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0" lang="en-IN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kumimoji="0" lang="en-IN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kumimoji="0" lang="en-IN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kumimoji="0" lang="en-IN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kumimoji="0" lang="en-IN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𝑓𝑡</m:t>
                          </m:r>
                        </m:sup>
                      </m:sSup>
                      <m:r>
                        <a:rPr kumimoji="0" lang="en-IN" sz="1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𝑑𝑡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01168" marR="0" lvl="1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9CB38"/>
                  </a:buClr>
                  <a:buSzTx/>
                  <a:buFont typeface="Calibri" pitchFamily="34" charset="0"/>
                  <a:buNone/>
                  <a:tabLst/>
                  <a:defRPr/>
                </a:pPr>
                <a:r>
                  <a:rPr kumimoji="0" lang="en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Here, </a:t>
                </a:r>
              </a:p>
              <a:p>
                <a:pPr marL="384048" marR="0" lvl="1" indent="-18288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9CB38"/>
                  </a:buClr>
                  <a:buSzTx/>
                  <a:buFontTx/>
                  <a:buChar char="-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IN" sz="11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kumimoji="0" lang="en-IN" sz="11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IN" sz="11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kumimoji="0" lang="en-IN" sz="11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a sliding window function</a:t>
                </a:r>
              </a:p>
              <a:p>
                <a:pPr marL="384048" marR="0" lvl="1" indent="-18288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9CB38"/>
                  </a:buClr>
                  <a:buSzTx/>
                  <a:buFontTx/>
                  <a:buChar char="-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IN" sz="11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0" lang="en-IN" sz="11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IN" sz="11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kumimoji="0" lang="en-IN" sz="11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Times New Roman" panose="02020603050405020304" pitchFamily="18" charset="0"/>
                  </a:rPr>
                  <a:t> is the digital signal</a:t>
                </a:r>
                <a:endParaRPr kumimoji="0" lang="en-I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0F8A2A2-E9B6-4206-B636-EC7745942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4" y="5328931"/>
                <a:ext cx="4020890" cy="1109791"/>
              </a:xfrm>
              <a:prstGeom prst="rect">
                <a:avLst/>
              </a:prstGeom>
              <a:blipFill>
                <a:blip r:embed="rId12"/>
                <a:stretch>
                  <a:fillRect l="-455" t="-5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6617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922CF7-6F81-44E5-891C-7AFC18744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443" y="971207"/>
            <a:ext cx="5287113" cy="49155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9D59B7-BF64-43AF-902B-46FF328A0808}"/>
              </a:ext>
            </a:extLst>
          </p:cNvPr>
          <p:cNvSpPr/>
          <p:nvPr/>
        </p:nvSpPr>
        <p:spPr>
          <a:xfrm>
            <a:off x="5227782" y="5578764"/>
            <a:ext cx="785091" cy="24014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rgbClr val="404040"/>
                </a:solidFill>
              </a:rPr>
              <a:t>Vocal Tract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8F7FC5-AAA6-49B7-87BF-3570F644CB37}"/>
              </a:ext>
            </a:extLst>
          </p:cNvPr>
          <p:cNvSpPr/>
          <p:nvPr/>
        </p:nvSpPr>
        <p:spPr>
          <a:xfrm>
            <a:off x="6678115" y="5578649"/>
            <a:ext cx="785091" cy="24014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rgbClr val="404040"/>
                </a:solidFill>
              </a:rPr>
              <a:t>Glottis</a:t>
            </a:r>
          </a:p>
        </p:txBody>
      </p:sp>
    </p:spTree>
    <p:extLst>
      <p:ext uri="{BB962C8B-B14F-4D97-AF65-F5344CB8AC3E}">
        <p14:creationId xmlns:p14="http://schemas.microsoft.com/office/powerpoint/2010/main" val="2735909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BBCF9FDD-9278-437D-B77A-D67EA722EE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6800" y="554815"/>
                <a:ext cx="10040471" cy="5429125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1440" marR="0" lvl="0" indent="-91440" algn="l" defTabSz="914400" rtl="0" eaLnBrk="1" fontAlgn="auto" latinLnBrk="0" hangingPunct="1">
                  <a:lnSpc>
                    <a:spcPct val="20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99CB38"/>
                  </a:buClr>
                  <a:buSzPct val="100000"/>
                  <a:buFont typeface="Calibri" panose="020F0502020204030204" pitchFamily="34" charset="0"/>
                  <a:buChar char=" "/>
                  <a:tabLst/>
                  <a:defRPr/>
                </a:pPr>
                <a:r>
                  <a:rPr kumimoji="0" lang="en-I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Mel Frequency Cepstral Coefficients (MFCCs)</a:t>
                </a: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:</a:t>
                </a:r>
              </a:p>
              <a:p>
                <a:pPr marL="91440" marR="0" lvl="0" indent="-91440" algn="l" defTabSz="914400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99CB38"/>
                  </a:buClr>
                  <a:buSzPct val="100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MFCC of a signal are a set of features which</a:t>
                </a: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reveals that the variation of the signal’s frequency content as time evolves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91440" marR="0" lvl="0" indent="-91440" algn="l" defTabSz="914400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99CB38"/>
                  </a:buClr>
                  <a:buSzPct val="100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Extraction Process: </a:t>
                </a:r>
              </a:p>
              <a:p>
                <a:pPr marL="384048" marR="0" lvl="1" indent="-182880" algn="l" defTabSz="9144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99CB38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Apply Short Term Fourier Transform on the Digital Signal</a:t>
                </a:r>
              </a:p>
              <a:p>
                <a:pPr marL="201168" marR="0" lvl="1" indent="0" algn="l" defTabSz="9144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99CB38"/>
                  </a:buClr>
                  <a:buSzTx/>
                  <a:buFont typeface="Calibri" pitchFamily="34" charset="0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01168" marR="0" lvl="1" indent="0" algn="l" defTabSz="9144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99CB38"/>
                  </a:buClr>
                  <a:buSzTx/>
                  <a:buFont typeface="Calibri" pitchFamily="34" charset="0"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Here, </a:t>
                </a:r>
              </a:p>
              <a:p>
                <a:pPr marL="384048" marR="0" lvl="1" indent="-182880" algn="l" defTabSz="9144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99CB38"/>
                  </a:buClr>
                  <a:buSzTx/>
                  <a:buFontTx/>
                  <a:buChar char="-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a sliding window function</a:t>
                </a:r>
              </a:p>
              <a:p>
                <a:pPr marL="384048" marR="0" lvl="1" indent="-182880" algn="l" defTabSz="9144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99CB38"/>
                  </a:buClr>
                  <a:buSzTx/>
                  <a:buFontTx/>
                  <a:buChar char="-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Times New Roman" panose="02020603050405020304" pitchFamily="18" charset="0"/>
                  </a:rPr>
                  <a:t> is the digital signal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BBCF9FDD-9278-437D-B77A-D67EA722E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554815"/>
                <a:ext cx="10040471" cy="5429125"/>
              </a:xfrm>
              <a:prstGeom prst="rect">
                <a:avLst/>
              </a:prstGeom>
              <a:blipFill>
                <a:blip r:embed="rId3"/>
                <a:stretch>
                  <a:fillRect l="-1457" r="-1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BEC3765D-66B3-4F83-863F-A3C2ECE62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A1144-E559-445C-AEC7-865AEBFCCAD8}" type="slidenum">
              <a:rPr kumimoji="0" lang="en-IN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5E59B2B-D161-4217-879D-ADFB82472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0189" y="3627103"/>
            <a:ext cx="4162425" cy="2484028"/>
          </a:xfrm>
          <a:prstGeom prst="rect">
            <a:avLst/>
          </a:prstGeom>
        </p:spPr>
      </p:pic>
      <p:pic>
        <p:nvPicPr>
          <p:cNvPr id="1026" name="Picture 2" descr="Background | FFT: Fun with Fourier Transforms | Adafruit Learning System">
            <a:extLst>
              <a:ext uri="{FF2B5EF4-FFF2-40B4-BE49-F238E27FC236}">
                <a16:creationId xmlns:a16="http://schemas.microsoft.com/office/drawing/2014/main" id="{2276B4C8-B3AF-413E-8636-8DC952DDC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058" y="1895090"/>
            <a:ext cx="4162425" cy="163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402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1202</TotalTime>
  <Words>944</Words>
  <Application>Microsoft Office PowerPoint</Application>
  <PresentationFormat>Widescreen</PresentationFormat>
  <Paragraphs>118</Paragraphs>
  <Slides>24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Office Theme</vt:lpstr>
      <vt:lpstr>Retrospect</vt:lpstr>
      <vt:lpstr>BTP PPT clipboard</vt:lpstr>
      <vt:lpstr>PowerPoint Presentation</vt:lpstr>
      <vt:lpstr>Motivation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Methodology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Groww Product Deck</dc:title>
  <dc:creator>HImanshu Himan</dc:creator>
  <cp:lastModifiedBy>HImanshu Himan</cp:lastModifiedBy>
  <cp:revision>24</cp:revision>
  <dcterms:created xsi:type="dcterms:W3CDTF">2021-10-14T15:19:41Z</dcterms:created>
  <dcterms:modified xsi:type="dcterms:W3CDTF">2021-11-18T13:22:50Z</dcterms:modified>
</cp:coreProperties>
</file>